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2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C979E-0747-408D-8EB6-69DB3EE162F1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3466392-8221-48A9-A539-7E8968A4E99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61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C979E-0747-408D-8EB6-69DB3EE162F1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392-8221-48A9-A539-7E8968A4E99C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595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C979E-0747-408D-8EB6-69DB3EE162F1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392-8221-48A9-A539-7E8968A4E99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5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C979E-0747-408D-8EB6-69DB3EE162F1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392-8221-48A9-A539-7E8968A4E99C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19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C979E-0747-408D-8EB6-69DB3EE162F1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392-8221-48A9-A539-7E8968A4E99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31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C979E-0747-408D-8EB6-69DB3EE162F1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392-8221-48A9-A539-7E8968A4E99C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277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C979E-0747-408D-8EB6-69DB3EE162F1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392-8221-48A9-A539-7E8968A4E99C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75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C979E-0747-408D-8EB6-69DB3EE162F1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392-8221-48A9-A539-7E8968A4E99C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87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C979E-0747-408D-8EB6-69DB3EE162F1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392-8221-48A9-A539-7E8968A4E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C979E-0747-408D-8EB6-69DB3EE162F1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392-8221-48A9-A539-7E8968A4E99C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532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89C979E-0747-408D-8EB6-69DB3EE162F1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6392-8221-48A9-A539-7E8968A4E99C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098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C979E-0747-408D-8EB6-69DB3EE162F1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3466392-8221-48A9-A539-7E8968A4E99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204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A126C-CBAD-F125-3003-4ADCA5ABD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263" y="313509"/>
            <a:ext cx="10607039" cy="3914911"/>
          </a:xfrm>
        </p:spPr>
        <p:txBody>
          <a:bodyPr>
            <a:normAutofit/>
          </a:bodyPr>
          <a:lstStyle/>
          <a:p>
            <a:pPr algn="ctr"/>
            <a:r>
              <a:rPr lang="en-US" sz="4500" dirty="0">
                <a:latin typeface="Bookman Old Style" panose="02050604050505020204" pitchFamily="18" charset="0"/>
              </a:rPr>
              <a:t>ADVANCING PATIENT SAFETY IN PEDIATRIC CARE</a:t>
            </a:r>
            <a:br>
              <a:rPr lang="en-US" sz="4500" dirty="0">
                <a:latin typeface="Bookman Old Style" panose="02050604050505020204" pitchFamily="18" charset="0"/>
              </a:rPr>
            </a:br>
            <a:r>
              <a:rPr lang="en-US" sz="4500" dirty="0">
                <a:latin typeface="Bookman Old Style" panose="02050604050505020204" pitchFamily="18" charset="0"/>
              </a:rPr>
              <a:t>—</a:t>
            </a:r>
            <a:br>
              <a:rPr lang="en-US" sz="4500" dirty="0">
                <a:latin typeface="Bookman Old Style" panose="02050604050505020204" pitchFamily="18" charset="0"/>
              </a:rPr>
            </a:br>
            <a:r>
              <a:rPr lang="en-US" sz="4500" dirty="0">
                <a:latin typeface="Bookman Old Style" panose="02050604050505020204" pitchFamily="18" charset="0"/>
              </a:rPr>
              <a:t>BRIDGING VULNERABILITY WITH VIGILANCE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F02376-1CC0-CB4E-35A2-59C530594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5211" y="4790758"/>
            <a:ext cx="10202091" cy="16557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5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10D89A-F1D5-EF3D-773E-60FF0BF7E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154" y="502313"/>
            <a:ext cx="9605635" cy="1059305"/>
          </a:xfrm>
        </p:spPr>
        <p:txBody>
          <a:bodyPr/>
          <a:lstStyle/>
          <a:p>
            <a:pPr algn="ctr"/>
            <a:r>
              <a:rPr lang="en-US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5D8B40-080C-3A53-0BBF-21F92C757B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19703" y="1319350"/>
            <a:ext cx="4519748" cy="406254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Pediatric patients represent a uniquely vulnerable population within healthcare systems, requiring specialized attention to safety due to their developmental, physiological, and communication differences.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Ensuring their safety is not merely a clinical obligation—it is a moral imperative.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1C184B-260E-D543-6D39-206E0EB23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492" y="1561618"/>
            <a:ext cx="6476262" cy="371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767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10D89A-F1D5-EF3D-773E-60FF0BF7E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2279" y="275236"/>
            <a:ext cx="9605635" cy="1059305"/>
          </a:xfrm>
        </p:spPr>
        <p:txBody>
          <a:bodyPr/>
          <a:lstStyle/>
          <a:p>
            <a:pPr algn="ctr"/>
            <a:r>
              <a:rPr lang="en-US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5D8B40-080C-3A53-0BBF-21F92C757B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9319" y="1334541"/>
            <a:ext cx="5928361" cy="41148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000" dirty="0"/>
              <a:t>This presentation explores the evolving landscape of patient safety in pediatric care, highlighting key risk factors, systemic challenges, and innovative strategies aimed at minimizing harm and enhancing outcomes.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3B2108-87CE-40FD-F4EB-738FDEF593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8843" y="1158326"/>
            <a:ext cx="3393838" cy="505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602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10D89A-F1D5-EF3D-773E-60FF0BF7E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686"/>
            <a:ext cx="10515600" cy="979646"/>
          </a:xfrm>
        </p:spPr>
        <p:txBody>
          <a:bodyPr/>
          <a:lstStyle/>
          <a:p>
            <a:pPr algn="ctr"/>
            <a:r>
              <a:rPr lang="en-US" b="1" dirty="0"/>
              <a:t>METHODS AND INSIGHTS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5D8B40-080C-3A53-0BBF-21F92C757B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6132" y="965947"/>
            <a:ext cx="5181600" cy="5618367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500" dirty="0"/>
              <a:t>Drawing from recent case studies, safety audits, and interdisciplinary research, the session will examine: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500" dirty="0"/>
              <a:t>Common sources of pediatric safety incidents, including medication errors, miscommunication, and procedural oversights.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500" dirty="0"/>
              <a:t>The role of technology—such as smart dosing systems and electronic health records—in reducing preventable harm.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70B7F3-ED5D-603C-3A18-1553BEEBE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94270" y="1058091"/>
            <a:ext cx="5364480" cy="547397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500" dirty="0"/>
              <a:t>Family-centered care models that empower caregivers as active participants in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dirty="0"/>
              <a:t>  safety protocols.</a:t>
            </a:r>
          </a:p>
          <a:p>
            <a:r>
              <a:rPr lang="en-US" sz="2500" dirty="0"/>
              <a:t>Training innovations, including simulation-based learning and safety culture workshops, that foster resilience and responsiveness among pediatric teams.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218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2B39F1-F23C-528A-81F3-C2AE41134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5" y="455097"/>
            <a:ext cx="11338558" cy="668310"/>
          </a:xfrm>
        </p:spPr>
        <p:txBody>
          <a:bodyPr/>
          <a:lstStyle/>
          <a:p>
            <a:pPr algn="ctr"/>
            <a:r>
              <a:rPr lang="en-US" b="1" dirty="0"/>
              <a:t>CONCLUSION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C4921-10C6-F8E5-2EEA-940EB16C6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1397726"/>
            <a:ext cx="11338559" cy="448056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500" dirty="0"/>
              <a:t>To safeguard children effectively, healthcare systems must adopt a proactive, data-informed, and compassionate approach to patient safety. </a:t>
            </a:r>
          </a:p>
          <a:p>
            <a:pPr marL="0" indent="0" algn="just">
              <a:buNone/>
            </a:pPr>
            <a:r>
              <a:rPr lang="en-US" sz="2500" dirty="0"/>
              <a:t>This presentation calls for a cultural shift—where safety is embedded not just in protocols but in the ethos of pediatric care. </a:t>
            </a:r>
          </a:p>
          <a:p>
            <a:pPr marL="0" indent="0" algn="just">
              <a:buNone/>
            </a:pPr>
            <a:endParaRPr lang="en-US" sz="2500" dirty="0"/>
          </a:p>
          <a:p>
            <a:pPr marL="0" indent="0" algn="just">
              <a:buNone/>
            </a:pPr>
            <a:r>
              <a:rPr lang="en-US" sz="2500" dirty="0"/>
              <a:t>Attendees will leave with actionable strategies to strengthen safety frameworks and advocate for systemic improvements that honor the trust placed in pediatric providers.</a:t>
            </a:r>
          </a:p>
          <a:p>
            <a:pPr marL="0" indent="0" algn="just">
              <a:buNone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4881988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68</TotalTime>
  <Words>252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Bookman Old Style</vt:lpstr>
      <vt:lpstr>Calibri</vt:lpstr>
      <vt:lpstr>Gill Sans MT</vt:lpstr>
      <vt:lpstr>Symbol</vt:lpstr>
      <vt:lpstr>Wingdings</vt:lpstr>
      <vt:lpstr>Gallery</vt:lpstr>
      <vt:lpstr>ADVANCING PATIENT SAFETY IN PEDIATRIC CARE — BRIDGING VULNERABILITY WITH VIGILANCE</vt:lpstr>
      <vt:lpstr>BACKGROUND</vt:lpstr>
      <vt:lpstr>Objective</vt:lpstr>
      <vt:lpstr>METHODS AND INSIGHTS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ADVANCING PATIENT SAFETY IN PEDIATRIC CARE — BRIDGING VULNERABILITY WITH VIGILANCE</dc:title>
  <dc:creator>bloody</dc:creator>
  <cp:lastModifiedBy>bloody</cp:lastModifiedBy>
  <cp:revision>3</cp:revision>
  <dcterms:created xsi:type="dcterms:W3CDTF">2025-09-16T14:04:06Z</dcterms:created>
  <dcterms:modified xsi:type="dcterms:W3CDTF">2025-09-16T15:12:12Z</dcterms:modified>
</cp:coreProperties>
</file>